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8229600" cx="14630400"/>
  <p:notesSz cx="8229600" cy="14630400"/>
  <p:embeddedFontLst>
    <p:embeddedFont>
      <p:font typeface="Sora SemiBold"/>
      <p:regular r:id="rId35"/>
      <p:bold r:id="rId36"/>
    </p:embeddedFont>
    <p:embeddedFont>
      <p:font typeface="Sora Light"/>
      <p:regular r:id="rId37"/>
      <p:bold r:id="rId38"/>
    </p:embeddedFont>
    <p:embeddedFont>
      <p:font typeface="Noto Sans Symbols"/>
      <p:regular r:id="rId39"/>
      <p:bold r:id="rId40"/>
    </p:embeddedFont>
    <p:embeddedFont>
      <p:font typeface="Sora"/>
      <p:regular r:id="rId41"/>
      <p:bold r:id="rId42"/>
    </p:embeddedFont>
    <p:embeddedFont>
      <p:font typeface="Sora Medium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gf5k6g6DNQhIbqxy3vwM9sAzVv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Symbols-bold.fntdata"/><Relationship Id="rId20" Type="http://schemas.openxmlformats.org/officeDocument/2006/relationships/slide" Target="slides/slide16.xml"/><Relationship Id="rId42" Type="http://schemas.openxmlformats.org/officeDocument/2006/relationships/font" Target="fonts/Sora-bold.fntdata"/><Relationship Id="rId41" Type="http://schemas.openxmlformats.org/officeDocument/2006/relationships/font" Target="fonts/Sora-regular.fntdata"/><Relationship Id="rId22" Type="http://schemas.openxmlformats.org/officeDocument/2006/relationships/slide" Target="slides/slide18.xml"/><Relationship Id="rId44" Type="http://schemas.openxmlformats.org/officeDocument/2006/relationships/font" Target="fonts/SoraMedium-bold.fntdata"/><Relationship Id="rId21" Type="http://schemas.openxmlformats.org/officeDocument/2006/relationships/slide" Target="slides/slide17.xml"/><Relationship Id="rId43" Type="http://schemas.openxmlformats.org/officeDocument/2006/relationships/font" Target="fonts/SoraMedium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raSemiBold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SoraLight-regular.fntdata"/><Relationship Id="rId14" Type="http://schemas.openxmlformats.org/officeDocument/2006/relationships/slide" Target="slides/slide10.xml"/><Relationship Id="rId36" Type="http://schemas.openxmlformats.org/officeDocument/2006/relationships/font" Target="fonts/SoraSemiBold-bold.fntdata"/><Relationship Id="rId17" Type="http://schemas.openxmlformats.org/officeDocument/2006/relationships/slide" Target="slides/slide13.xml"/><Relationship Id="rId39" Type="http://schemas.openxmlformats.org/officeDocument/2006/relationships/font" Target="fonts/NotoSansSymbols-regular.fntdata"/><Relationship Id="rId16" Type="http://schemas.openxmlformats.org/officeDocument/2006/relationships/slide" Target="slides/slide12.xml"/><Relationship Id="rId38" Type="http://schemas.openxmlformats.org/officeDocument/2006/relationships/font" Target="fonts/Sora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3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b067de5fe_1_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5b067de5fe_1_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bfe6f2f64_0_3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5bfe6f2f64_0_3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bad7544e2_0_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5bad7544e2_0_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bad7544e2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5bad7544e2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caf544237_0_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35caf544237_0_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4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d1ab8043a_0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5d1ab8043a_0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d1ab8043a_0_8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5d1ab8043a_0_8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d1ab8043a_0_1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5d1ab8043a_0_14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d1ab8043a_0_4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5d1ab8043a_0_4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" name="Google Shape;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0" name="Google Shape;50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" name="Google Shape;27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" name="Google Shape;31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731522" y="327659"/>
            <a:ext cx="4813301" cy="13944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5720080" y="327662"/>
            <a:ext cx="8178800" cy="7023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72440" lvl="0" marL="457200" marR="0" rtl="0" algn="l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840"/>
              <a:buFont typeface="Arial"/>
              <a:buChar char="•"/>
              <a:defRPr b="0" i="0" sz="38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41960" lvl="1" marL="914400" marR="0" rt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–"/>
              <a:defRPr b="0" i="0" sz="33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1480" lvl="2" marL="1371600" marR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28"/>
          <p:cNvSpPr txBox="1"/>
          <p:nvPr>
            <p:ph idx="2" type="body"/>
          </p:nvPr>
        </p:nvSpPr>
        <p:spPr>
          <a:xfrm>
            <a:off x="731522" y="1722123"/>
            <a:ext cx="4813301" cy="5629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b="0" i="0" sz="16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4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 b="0" i="0" sz="1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2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" name="Google Shape;42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6" name="Google Shape;46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/>
          <p:nvPr/>
        </p:nvSpPr>
        <p:spPr>
          <a:xfrm>
            <a:off x="829747" y="7272099"/>
            <a:ext cx="107156" cy="9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"/>
              <a:buFont typeface="Sora Medium"/>
              <a:buNone/>
            </a:pPr>
            <a:r>
              <a:rPr b="0" i="0" lang="en-US" sz="750" u="none" cap="none" strike="noStrike">
                <a:solidFill>
                  <a:srgbClr val="FFFFFF"/>
                </a:solidFill>
                <a:latin typeface="Sora Medium"/>
                <a:ea typeface="Sora Medium"/>
                <a:cs typeface="Sora Medium"/>
                <a:sym typeface="Sora Medium"/>
              </a:rPr>
              <a:t>LL</a:t>
            </a:r>
            <a:endParaRPr b="0" i="0" sz="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7053300" y="7651200"/>
            <a:ext cx="20907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00"/>
              <a:buFont typeface="Sora"/>
              <a:buNone/>
            </a:pPr>
            <a:r>
              <a:rPr b="1" i="0" lang="en-US" sz="1700" u="none" cap="none" strike="noStrik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2025-5-22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719018" y="728781"/>
            <a:ext cx="7705963" cy="258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0" i="0" lang="en-US" sz="3600" u="none" cap="none" strike="noStrike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CT298DS005 Python Project:</a:t>
            </a:r>
            <a:endParaRPr b="0" i="0" sz="2400" u="none" cap="none" strike="noStrike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250"/>
              <a:buFont typeface="Sora SemiBold"/>
              <a:buNone/>
            </a:pPr>
            <a:r>
              <a:rPr b="1" i="0" lang="en-US" sz="42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Strategic Decision Report: Hong Kong Fund Evaluation </a:t>
            </a:r>
            <a:endParaRPr b="0" i="0" sz="4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178094" y="4114798"/>
            <a:ext cx="64104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Member: </a:t>
            </a:r>
            <a:r>
              <a:rPr b="0" i="0" lang="en-U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b="0" i="0" lang="en-US" sz="24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6 甘慶腾  甘伯</a:t>
            </a:r>
            <a:b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10 林時鴻 Lambo</a:t>
            </a:r>
            <a:b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16 陶潤桐 To Yun Tung </a:t>
            </a:r>
            <a:b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23 莊漢波 Chong Hon Po</a:t>
            </a:r>
            <a:endParaRPr b="0" i="1" sz="40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Calibri"/>
              <a:buNone/>
            </a:pPr>
            <a: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20 馬文明 Franco Ma</a:t>
            </a:r>
            <a:br>
              <a:rPr b="0" i="1" lang="en-US" sz="4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1" sz="40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/>
          <p:nvPr/>
        </p:nvSpPr>
        <p:spPr>
          <a:xfrm>
            <a:off x="758309" y="625316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Mission: Performance Projection for 2025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58309" y="2375654"/>
            <a:ext cx="162401" cy="1526262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1245632" y="2375654"/>
            <a:ext cx="416647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Acknowledge Market Cycles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1245632" y="2861786"/>
            <a:ext cx="7140059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Recognizing the cyclical nature of markets and our need to navigate through inevitable downturns as part of our long-term investment strategy.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1083231" y="4118491"/>
            <a:ext cx="162401" cy="1526262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1570553" y="4118491"/>
            <a:ext cx="428327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Conduct Regression Analysis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1570553" y="4604623"/>
            <a:ext cx="681513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Projecting future performance of the Hong Kong market for 2025 using regression analysis or ARIMA models based on 20 years of historical data (2004-2024).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1408271" y="5861328"/>
            <a:ext cx="162401" cy="1526262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1895594" y="5861328"/>
            <a:ext cx="370689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Evaluate Forecast Results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1895594" y="6347460"/>
            <a:ext cx="6490097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If the forecast indicates favorable conditions, we will consider continuing our current investment strategy into 2025 and beyond.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6.png" id="168" name="Google Shape;1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426" y="695457"/>
            <a:ext cx="12251366" cy="728377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685801" y="168868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Diagram 3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Regression Analysis or ARIMA - Projection of Future Performance in 2025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/>
          <p:nvPr/>
        </p:nvSpPr>
        <p:spPr>
          <a:xfrm>
            <a:off x="2338933" y="403834"/>
            <a:ext cx="10590252" cy="662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50"/>
              <a:buFont typeface="Sora SemiBold"/>
              <a:buNone/>
            </a:pPr>
            <a:r>
              <a:rPr b="0" i="0" lang="en-US" sz="41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HSI Forecast Summary (2025)</a:t>
            </a:r>
            <a:endParaRPr b="0" i="0" sz="415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13" y="1066775"/>
            <a:ext cx="12905225" cy="69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2"/>
          <p:cNvSpPr/>
          <p:nvPr/>
        </p:nvSpPr>
        <p:spPr>
          <a:xfrm>
            <a:off x="630555" y="761881"/>
            <a:ext cx="7882890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700"/>
              <a:buFont typeface="Sora SemiBold"/>
              <a:buNone/>
            </a:pPr>
            <a:r>
              <a:rPr b="1" i="0" lang="en-US" sz="37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Annual Portfolio Evaluation Process (2021-2024)</a:t>
            </a:r>
            <a:endParaRPr b="0" i="0" sz="3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833199" y="2217182"/>
            <a:ext cx="22860" cy="5250418"/>
          </a:xfrm>
          <a:prstGeom prst="roundRect">
            <a:avLst>
              <a:gd fmla="val 331034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1012984" y="2408396"/>
            <a:ext cx="540425" cy="22860"/>
          </a:xfrm>
          <a:prstGeom prst="roundRect">
            <a:avLst>
              <a:gd fmla="val 331034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630555" y="2217182"/>
            <a:ext cx="405289" cy="405289"/>
          </a:xfrm>
          <a:prstGeom prst="roundRect">
            <a:avLst>
              <a:gd fmla="val 1867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690979" y="2242066"/>
            <a:ext cx="284440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1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1734026" y="2279094"/>
            <a:ext cx="2618780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2021: Initial Selection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1734026" y="2683312"/>
            <a:ext cx="6779419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Identify fastest-growing stocks using shape model with equal portfolio allocation based on comprehensive selection criteria.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1012984" y="3811072"/>
            <a:ext cx="540425" cy="22860"/>
          </a:xfrm>
          <a:prstGeom prst="roundRect">
            <a:avLst>
              <a:gd fmla="val 331034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630555" y="3619857"/>
            <a:ext cx="405289" cy="405289"/>
          </a:xfrm>
          <a:prstGeom prst="roundRect">
            <a:avLst>
              <a:gd fmla="val 1867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690979" y="3644741"/>
            <a:ext cx="284440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1734026" y="3681770"/>
            <a:ext cx="3449479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2022-2024: Annual Filtering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1734026" y="4085987"/>
            <a:ext cx="6779419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Evaluate performance at year-end, retaining only the top three performers for subsequent years while adding new high-potential candidates.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2"/>
          <p:cNvSpPr/>
          <p:nvPr/>
        </p:nvSpPr>
        <p:spPr>
          <a:xfrm>
            <a:off x="1012984" y="5213747"/>
            <a:ext cx="540425" cy="22860"/>
          </a:xfrm>
          <a:prstGeom prst="roundRect">
            <a:avLst>
              <a:gd fmla="val 331034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630555" y="5022533"/>
            <a:ext cx="405289" cy="405289"/>
          </a:xfrm>
          <a:prstGeom prst="roundRect">
            <a:avLst>
              <a:gd fmla="val 1867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690979" y="5047417"/>
            <a:ext cx="284440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3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1734024" y="5084450"/>
            <a:ext cx="4062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Performance Tracking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1734026" y="5488662"/>
            <a:ext cx="6779419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Document performance through detailed shape model analysis diagrams for each year (2021-2024).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1012984" y="6616422"/>
            <a:ext cx="540425" cy="22860"/>
          </a:xfrm>
          <a:prstGeom prst="roundRect">
            <a:avLst>
              <a:gd fmla="val 331034" name="adj"/>
            </a:avLst>
          </a:prstGeom>
          <a:solidFill>
            <a:srgbClr val="DFB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630555" y="6425208"/>
            <a:ext cx="405289" cy="405289"/>
          </a:xfrm>
          <a:prstGeom prst="roundRect">
            <a:avLst>
              <a:gd fmla="val 1867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2"/>
          <p:cNvSpPr/>
          <p:nvPr/>
        </p:nvSpPr>
        <p:spPr>
          <a:xfrm>
            <a:off x="690979" y="6450092"/>
            <a:ext cx="284440" cy="35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2"/>
          <p:cNvSpPr/>
          <p:nvPr/>
        </p:nvSpPr>
        <p:spPr>
          <a:xfrm>
            <a:off x="1734026" y="6487120"/>
            <a:ext cx="2936438" cy="296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Comparison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2"/>
          <p:cNvSpPr/>
          <p:nvPr/>
        </p:nvSpPr>
        <p:spPr>
          <a:xfrm>
            <a:off x="1734026" y="6891337"/>
            <a:ext cx="6779419" cy="576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Compare aggregated four-year results against risk-free investments to establish performance gap for decision-making.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b067de5fe_1_3"/>
          <p:cNvSpPr txBox="1"/>
          <p:nvPr/>
        </p:nvSpPr>
        <p:spPr>
          <a:xfrm>
            <a:off x="2290225" y="1127575"/>
            <a:ext cx="53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5b067de5fe_1_3"/>
          <p:cNvSpPr txBox="1"/>
          <p:nvPr/>
        </p:nvSpPr>
        <p:spPr>
          <a:xfrm>
            <a:off x="2155500" y="1841750"/>
            <a:ext cx="10319400" cy="6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list of securities from HKEX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out unnecessary securities and export HK Stock Ticker list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4 years of stock data from Yahoo Finance: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Name, Sector, Market Cap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Revenue, Closing Price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Dividends, EBITDA, Total Assets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financial metrics: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on Assets (ROA)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Earnings Per Share (EPS)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Price-to-Earnings (P/E) Ratio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44500" lvl="0" marL="127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 metrics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a csv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top 50 stocks by Market Cap for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5b067de5fe_1_3"/>
          <p:cNvSpPr txBox="1"/>
          <p:nvPr/>
        </p:nvSpPr>
        <p:spPr>
          <a:xfrm>
            <a:off x="4500450" y="665875"/>
            <a:ext cx="773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 Process</a:t>
            </a:r>
            <a:endParaRPr b="0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5bfe6f2f6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26575"/>
            <a:ext cx="14325600" cy="597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35bad7544e2_0_8" title="Stock-selecting flowchart.drawio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00" y="866038"/>
            <a:ext cx="13014800" cy="64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bad7544e2_0_0"/>
          <p:cNvSpPr txBox="1"/>
          <p:nvPr/>
        </p:nvSpPr>
        <p:spPr>
          <a:xfrm>
            <a:off x="2601650" y="1172050"/>
            <a:ext cx="1003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 score: </a:t>
            </a: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b="0" i="0" lang="en-US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pe </a:t>
            </a: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0" i="0" lang="en-US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lower range </a:t>
            </a:r>
            <a:r>
              <a:rPr b="0" i="0" lang="en-US" sz="30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b="0" i="0" lang="en-US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i="0" lang="en-US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upper range </a:t>
            </a:r>
            <a:r>
              <a:rPr b="0" i="0" lang="en-US" sz="3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E4273A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endParaRPr b="0" i="0" sz="3000" u="none" cap="none" strike="noStrike">
              <a:solidFill>
                <a:srgbClr val="E427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35bad7544e2_0_0" title="螢幕截圖 2025-05-23 下午2.18.3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138" y="2174750"/>
            <a:ext cx="11746126" cy="52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8.png" id="231" name="Google Shape;231;g35caf544237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060" y="497972"/>
            <a:ext cx="11130279" cy="74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caf544237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750050" y="874225"/>
            <a:ext cx="10064599" cy="20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4" title="2022-1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500" y="433875"/>
            <a:ext cx="11643725" cy="77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411175" y="906500"/>
            <a:ext cx="10064599" cy="20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2.jpg" id="74" name="Google Shape;74;g35d1ab8043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050" y="554325"/>
            <a:ext cx="11953850" cy="7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0.png" id="243" name="Google Shape;2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435" y="274211"/>
            <a:ext cx="11478621" cy="768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700" y="683500"/>
            <a:ext cx="10053000" cy="15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9.png"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616" y="264674"/>
            <a:ext cx="11822611" cy="783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1109625" y="718500"/>
            <a:ext cx="10352600" cy="16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d1ab8043a_0_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56" name="Google Shape;256;g35d1ab8043a_0_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57" name="Google Shape;257;g35d1ab8043a_0_8" title="Investment Re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9425" y="-681950"/>
            <a:ext cx="16837425" cy="90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2.png" id="262" name="Google Shape;2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467" y="499895"/>
            <a:ext cx="12227561" cy="7303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912" y="347472"/>
            <a:ext cx="13716000" cy="758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28" y="489196"/>
            <a:ext cx="12344400" cy="752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888" y="489196"/>
            <a:ext cx="11868912" cy="797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992" y="489196"/>
            <a:ext cx="12362688" cy="794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489196"/>
            <a:ext cx="11649456" cy="827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d1ab8043a_0_1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293" name="Google Shape;293;g35d1ab8043a_0_1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94" name="Google Shape;294;g35d1ab8043a_0_14" title="C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7075" y="152400"/>
            <a:ext cx="16151550" cy="80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35d1ab8043a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28" y="128016"/>
            <a:ext cx="13569696" cy="7699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0" name="Google Shape;3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>
            <a:off x="6226925" y="2708775"/>
            <a:ext cx="77706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050"/>
              <a:buFont typeface="Sora SemiBold"/>
              <a:buNone/>
            </a:pPr>
            <a:r>
              <a:rPr b="1" i="0" lang="en-US" sz="9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Q &amp; A </a:t>
            </a:r>
            <a:endParaRPr b="0" i="0" sz="9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834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/>
          <p:nvPr/>
        </p:nvSpPr>
        <p:spPr>
          <a:xfrm>
            <a:off x="751284" y="3273743"/>
            <a:ext cx="12456914" cy="70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00"/>
              <a:buFont typeface="Sora SemiBold"/>
              <a:buNone/>
            </a:pPr>
            <a:r>
              <a:rPr b="1" i="0" lang="en-US" sz="44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Company Background &amp; Historical Success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751284" y="4301847"/>
            <a:ext cx="4232791" cy="3339584"/>
          </a:xfrm>
          <a:prstGeom prst="roundRect">
            <a:avLst>
              <a:gd fmla="val 270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973574" y="4524137"/>
            <a:ext cx="3712250" cy="35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Global Investment Leader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973574" y="5005864"/>
            <a:ext cx="3788212" cy="2060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 Ligh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Founded in 1988 in New York City, our corporation has grown to become one of the largest asset managers worldwide, offering diverse investment and technology services.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198745" y="4301847"/>
            <a:ext cx="4232791" cy="3339584"/>
          </a:xfrm>
          <a:prstGeom prst="roundRect">
            <a:avLst>
              <a:gd fmla="val 270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5421035" y="4524137"/>
            <a:ext cx="3788212" cy="706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Hong Kong Strategic Importance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5421035" y="5358884"/>
            <a:ext cx="3788212" cy="2060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 Ligh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Hong Kong has served as a vital financial center for our operations, where we've consistently expanded our presence and generated significant income over decades.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9646206" y="4301847"/>
            <a:ext cx="4232791" cy="3339584"/>
          </a:xfrm>
          <a:prstGeom prst="roundRect">
            <a:avLst>
              <a:gd fmla="val 2700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9868495" y="4524137"/>
            <a:ext cx="3788212" cy="706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Blue-Chip Investment Strategy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9868495" y="5358884"/>
            <a:ext cx="3788212" cy="20602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50"/>
              <a:buFont typeface="Sora Light"/>
              <a:buNone/>
            </a:pPr>
            <a:r>
              <a:rPr b="0" i="0" lang="en-US" sz="16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Our portfolio has historically delivered impressive returns with minimal fundamental analysis, focusing primarily on top-tier blue-chip stocks in the Hong Kong market.</a:t>
            </a:r>
            <a:endParaRPr b="0" i="0" sz="1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3046690" y="8348901"/>
            <a:ext cx="139422" cy="139422"/>
          </a:xfrm>
          <a:prstGeom prst="roundRect">
            <a:avLst>
              <a:gd fmla="val 13117" name="adj"/>
            </a:avLst>
          </a:prstGeom>
          <a:solidFill>
            <a:srgbClr val="44080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3247073" y="8348901"/>
            <a:ext cx="540306" cy="13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 Light"/>
              <a:buNone/>
            </a:pPr>
            <a:r>
              <a:rPr b="0" i="0" lang="en-US" sz="10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Nasdaq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5349597" y="8348901"/>
            <a:ext cx="139422" cy="139422"/>
          </a:xfrm>
          <a:prstGeom prst="roundRect">
            <a:avLst>
              <a:gd fmla="val 13117" name="adj"/>
            </a:avLst>
          </a:prstGeom>
          <a:solidFill>
            <a:srgbClr val="7D0F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549979" y="8348901"/>
            <a:ext cx="279202" cy="13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 Light"/>
              <a:buNone/>
            </a:pPr>
            <a:r>
              <a:rPr b="0" i="0" lang="en-US" sz="10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S&amp;P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8722281" y="8348901"/>
            <a:ext cx="139422" cy="139422"/>
          </a:xfrm>
          <a:prstGeom prst="roundRect">
            <a:avLst>
              <a:gd fmla="val 13117" name="adj"/>
            </a:avLst>
          </a:prstGeom>
          <a:solidFill>
            <a:srgbClr val="B616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8922663" y="8348901"/>
            <a:ext cx="436959" cy="13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 Light"/>
              <a:buNone/>
            </a:pPr>
            <a:r>
              <a:rPr b="0" i="0" lang="en-US" sz="10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Nikkei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0843022" y="8348901"/>
            <a:ext cx="139422" cy="139422"/>
          </a:xfrm>
          <a:prstGeom prst="roundRect">
            <a:avLst>
              <a:gd fmla="val 13117" name="adj"/>
            </a:avLst>
          </a:prstGeom>
          <a:solidFill>
            <a:srgbClr val="E4273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1043404" y="8348901"/>
            <a:ext cx="252532" cy="1394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 Light"/>
              <a:buNone/>
            </a:pPr>
            <a:r>
              <a:rPr b="0" i="0" lang="en-US" sz="10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HSI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488156" y="8924330"/>
            <a:ext cx="13654088" cy="669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050"/>
              <a:buFont typeface="Sora Light"/>
              <a:buNone/>
            </a:pPr>
            <a:r>
              <a:rPr b="0" i="0" lang="en-US" sz="10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The Hong Kong stock market has significantly underperformed compared to major global markets since 2019. While Nasdaq, S&amp;P, and Nikkei have shown strong upward trajectories, the Hang Seng Index (HSI) has experienced a concerning decline, particularly exacerbated by the COVID-19 pandemic. This performance gap has resulted in portfolio losses and diminished investor confidence in our Hong Kong fund.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dia/image5.png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06" y="1028111"/>
            <a:ext cx="13389124" cy="662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990973" y="180365"/>
            <a:ext cx="7315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Char char="●"/>
            </a:pPr>
            <a:r>
              <a:rPr b="0" i="1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Diagram 1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Time Series Analysis - Historical Performance of Major Global Markets (Nasdaq, S&amp;P, Nikkei)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4.png"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498" y="892628"/>
            <a:ext cx="13814948" cy="68688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794657" y="181914"/>
            <a:ext cx="7315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Char char="●"/>
            </a:pPr>
            <a:r>
              <a:rPr b="0" i="1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Diagram 2</a:t>
            </a:r>
            <a:r>
              <a:rPr b="0" i="0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Logarithmic Income Comparison - Global Major Stock Markets (Nasdaq, S&amp;P, Nikkei)</a:t>
            </a:r>
            <a:endParaRPr b="0" i="0" sz="1800" u="none" cap="none" strike="noStrike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7.png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25" y="1143000"/>
            <a:ext cx="13973349" cy="692186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1247322" y="355899"/>
            <a:ext cx="11487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850"/>
              <a:buFont typeface="Sora SemiBold"/>
              <a:buNone/>
            </a:pPr>
            <a:r>
              <a:rPr b="1" i="0" lang="en-US" sz="28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Period Moving Average of Major Indices (2004-2024)</a:t>
            </a:r>
            <a:endParaRPr b="0" i="0" sz="2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a/image1.png"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55" y="800826"/>
            <a:ext cx="13718419" cy="691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7"/>
          <p:cNvSpPr/>
          <p:nvPr/>
        </p:nvSpPr>
        <p:spPr>
          <a:xfrm>
            <a:off x="6127313" y="503515"/>
            <a:ext cx="7862173" cy="12044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750"/>
              <a:buFont typeface="Sora SemiBold"/>
              <a:buNone/>
            </a:pPr>
            <a:r>
              <a:rPr b="1" i="0" lang="en-US" sz="37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Current Challenges &amp; Decision Point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313" y="1982629"/>
            <a:ext cx="915591" cy="16559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/>
          <p:nvPr/>
        </p:nvSpPr>
        <p:spPr>
          <a:xfrm>
            <a:off x="7317581" y="2165747"/>
            <a:ext cx="2409349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COVID-19 Impact </a:t>
            </a:r>
            <a:endParaRPr b="0" i="1" sz="1850" u="none" cap="none" strike="noStrike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7317531" y="2704976"/>
            <a:ext cx="66720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The pandemic in 2019 accelerated the Hong Kong market's decline, creating a significant performance gap compared to other global markets.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7313" y="3638550"/>
            <a:ext cx="915591" cy="136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7317581" y="3821668"/>
            <a:ext cx="3317677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Competitive Disadvantage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7317581" y="4232672"/>
            <a:ext cx="6671905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HSI has consistently underperformed against Nasdaq, S&amp;P, and Nikkei, as shown in our time series and logarithmic income comparisons.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7313" y="5001578"/>
            <a:ext cx="915591" cy="136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7317581" y="5184696"/>
            <a:ext cx="2409349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Shrinking Assets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7317581" y="5595699"/>
            <a:ext cx="6671905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Portfolio losses have led to diminished investor confidence and shrinking Managed Underlying Assets (MUA).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5" name="Google Shape;14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7313" y="6364605"/>
            <a:ext cx="915591" cy="13630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7317581" y="6547723"/>
            <a:ext cx="2626876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Sor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Strategic Crossroads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7317581" y="6958727"/>
            <a:ext cx="6671905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We face a critical decision: continue with the Hong Kong fund or transition to more rewarding markets.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2025-05-21T04:00:14Z</dcterms:created>
  <dc:creator>PptxGenJS</dc:creator>
</cp:coreProperties>
</file>